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56" r:id="rId2"/>
    <p:sldId id="258" r:id="rId3"/>
    <p:sldId id="261" r:id="rId4"/>
    <p:sldId id="266" r:id="rId5"/>
    <p:sldId id="270" r:id="rId6"/>
    <p:sldId id="272" r:id="rId7"/>
    <p:sldId id="283" r:id="rId8"/>
    <p:sldId id="286" r:id="rId9"/>
    <p:sldId id="289" r:id="rId10"/>
    <p:sldId id="290" r:id="rId11"/>
    <p:sldId id="288" r:id="rId12"/>
    <p:sldId id="291"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2787"/>
    <p:restoredTop sz="90929"/>
  </p:normalViewPr>
  <p:slideViewPr>
    <p:cSldViewPr>
      <p:cViewPr varScale="1">
        <p:scale>
          <a:sx n="70" d="100"/>
          <a:sy n="70" d="100"/>
        </p:scale>
        <p:origin x="-9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09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32BFC9D-5F7F-4037-BAFB-404907E4183B}" type="slidenum">
              <a:rPr lang="en-US"/>
              <a:pPr>
                <a:defRPr/>
              </a:pPr>
              <a:t>‹#›</a:t>
            </a:fld>
            <a:endParaRPr lang="en-US"/>
          </a:p>
        </p:txBody>
      </p:sp>
    </p:spTree>
    <p:extLst>
      <p:ext uri="{BB962C8B-B14F-4D97-AF65-F5344CB8AC3E}">
        <p14:creationId xmlns:p14="http://schemas.microsoft.com/office/powerpoint/2010/main" val="3770212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39B83C6-F219-4298-8A7E-8C22278A0332}" type="slidenum">
              <a:rPr lang="en-US" sz="1200" smtClean="0">
                <a:latin typeface="Times New Roman" pitchFamily="18" charset="0"/>
              </a:rPr>
              <a:pPr eaLnBrk="1" hangingPunct="1"/>
              <a:t>1</a:t>
            </a:fld>
            <a:endParaRPr lang="en-US" sz="1200" smtClean="0">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C7D4099-70EF-4997-938D-6C5C5E52FDD4}" type="slidenum">
              <a:rPr lang="en-US" sz="1200" smtClean="0">
                <a:latin typeface="Times New Roman" pitchFamily="18" charset="0"/>
              </a:rPr>
              <a:pPr eaLnBrk="1" hangingPunct="1"/>
              <a:t>10</a:t>
            </a:fld>
            <a:endParaRPr lang="en-US" sz="1200" smtClean="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3F41D75-CFC3-4E73-9296-3F4B5BA41C49}" type="slidenum">
              <a:rPr lang="en-US" sz="1200" smtClean="0">
                <a:latin typeface="Times New Roman" pitchFamily="18" charset="0"/>
              </a:rPr>
              <a:pPr eaLnBrk="1" hangingPunct="1"/>
              <a:t>11</a:t>
            </a:fld>
            <a:endParaRPr lang="en-US" sz="1200" smtClean="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C3F76F6-4103-4116-B2D3-80591E4A7EA3}" type="slidenum">
              <a:rPr lang="en-US" sz="1200" smtClean="0">
                <a:latin typeface="Times New Roman" pitchFamily="18" charset="0"/>
              </a:rPr>
              <a:pPr eaLnBrk="1" hangingPunct="1"/>
              <a:t>2</a:t>
            </a:fld>
            <a:endParaRPr lang="en-US" sz="1200" smtClean="0">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F703731-218B-4BA5-894E-055F9D27F6EC}" type="slidenum">
              <a:rPr lang="en-US" sz="1200" smtClean="0">
                <a:latin typeface="Times New Roman" pitchFamily="18" charset="0"/>
              </a:rPr>
              <a:pPr eaLnBrk="1" hangingPunct="1"/>
              <a:t>3</a:t>
            </a:fld>
            <a:endParaRPr lang="en-US" sz="1200" smtClean="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437F584-A05A-4CC8-91F6-2A19E2DD852C}" type="slidenum">
              <a:rPr lang="en-US" sz="1200" smtClean="0">
                <a:latin typeface="Times New Roman" pitchFamily="18" charset="0"/>
              </a:rPr>
              <a:pPr eaLnBrk="1" hangingPunct="1"/>
              <a:t>4</a:t>
            </a:fld>
            <a:endParaRPr lang="en-US" sz="1200" smtClean="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4653951-4AB5-429B-9B05-7F68C5A05129}" type="slidenum">
              <a:rPr lang="en-US" sz="1200" smtClean="0">
                <a:latin typeface="Times New Roman" pitchFamily="18" charset="0"/>
              </a:rPr>
              <a:pPr eaLnBrk="1" hangingPunct="1"/>
              <a:t>5</a:t>
            </a:fld>
            <a:endParaRPr lang="en-US" sz="1200" smtClean="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9CC5AE3-A610-4E39-81D1-4C9708E016AD}" type="slidenum">
              <a:rPr lang="en-US" sz="1200" smtClean="0">
                <a:latin typeface="Times New Roman" pitchFamily="18" charset="0"/>
              </a:rPr>
              <a:pPr eaLnBrk="1" hangingPunct="1"/>
              <a:t>6</a:t>
            </a:fld>
            <a:endParaRPr lang="en-US" sz="1200" smtClean="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0F4E1A0-3B8A-4D58-B161-A4F338EA4CED}" type="slidenum">
              <a:rPr lang="en-US" sz="1200" smtClean="0">
                <a:latin typeface="Times New Roman" pitchFamily="18" charset="0"/>
              </a:rPr>
              <a:pPr eaLnBrk="1" hangingPunct="1"/>
              <a:t>7</a:t>
            </a:fld>
            <a:endParaRPr lang="en-US" sz="1200" smtClean="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DDDF015-CB9F-4017-B0D7-1A479F5411F0}" type="slidenum">
              <a:rPr lang="en-US" sz="1200" smtClean="0">
                <a:latin typeface="Times New Roman" pitchFamily="18" charset="0"/>
              </a:rPr>
              <a:pPr eaLnBrk="1" hangingPunct="1"/>
              <a:t>8</a:t>
            </a:fld>
            <a:endParaRPr lang="en-US" sz="1200" smtClean="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543103B-E8DB-45C5-A5F1-501F7A0F5CD3}" type="slidenum">
              <a:rPr lang="en-US" sz="1200" smtClean="0">
                <a:latin typeface="Times New Roman" pitchFamily="18" charset="0"/>
              </a:rPr>
              <a:pPr eaLnBrk="1" hangingPunct="1"/>
              <a:t>9</a:t>
            </a:fld>
            <a:endParaRPr lang="en-US" sz="1200" smtClean="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383089A9-3644-4155-8FC7-28FF1681735F}" type="datetimeFigureOut">
              <a:rPr lang="en-US"/>
              <a:pPr>
                <a:defRPr/>
              </a:pPr>
              <a:t>7/24/2013</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882C03A-BB8B-45F9-A99C-9FAD29A3767F}" type="slidenum">
              <a:rPr lang="en-US"/>
              <a:pPr>
                <a:defRPr/>
              </a:pPr>
              <a:t>‹#›</a:t>
            </a:fld>
            <a:endParaRPr lang="en-US" dirty="0"/>
          </a:p>
        </p:txBody>
      </p:sp>
    </p:spTree>
    <p:extLst>
      <p:ext uri="{BB962C8B-B14F-4D97-AF65-F5344CB8AC3E}">
        <p14:creationId xmlns:p14="http://schemas.microsoft.com/office/powerpoint/2010/main" val="417874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1376D6F-460A-41CF-A88C-AE94EFDEE36C}" type="datetimeFigureOut">
              <a:rPr lang="en-US"/>
              <a:pPr>
                <a:defRPr/>
              </a:pPr>
              <a:t>7/24/2013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01C261C-D8AF-405E-96B8-902A2308A0AE}" type="slidenum">
              <a:rPr lang="en-US"/>
              <a:pPr>
                <a:defRPr/>
              </a:pPr>
              <a:t>‹#›</a:t>
            </a:fld>
            <a:endParaRPr lang="en-US"/>
          </a:p>
        </p:txBody>
      </p:sp>
    </p:spTree>
    <p:extLst>
      <p:ext uri="{BB962C8B-B14F-4D97-AF65-F5344CB8AC3E}">
        <p14:creationId xmlns:p14="http://schemas.microsoft.com/office/powerpoint/2010/main" val="1773752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ABBF56C-0142-48B8-B059-E64AC281AA59}" type="datetimeFigureOut">
              <a:rPr lang="en-US"/>
              <a:pPr>
                <a:defRPr/>
              </a:pPr>
              <a:t>7/24/2013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95A7D2F-B6E0-46F6-8AD4-E29771578921}" type="slidenum">
              <a:rPr lang="en-US"/>
              <a:pPr>
                <a:defRPr/>
              </a:pPr>
              <a:t>‹#›</a:t>
            </a:fld>
            <a:endParaRPr lang="en-US"/>
          </a:p>
        </p:txBody>
      </p:sp>
    </p:spTree>
    <p:extLst>
      <p:ext uri="{BB962C8B-B14F-4D97-AF65-F5344CB8AC3E}">
        <p14:creationId xmlns:p14="http://schemas.microsoft.com/office/powerpoint/2010/main" val="330009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280D8498-9177-437C-A35B-453589CB0764}" type="datetimeFigureOut">
              <a:rPr lang="en-US"/>
              <a:pPr>
                <a:defRPr/>
              </a:pPr>
              <a:t>7/24/2013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3DBB6C3-EFBD-4849-8849-D4B6EDA50D80}" type="slidenum">
              <a:rPr lang="en-US"/>
              <a:pPr>
                <a:defRPr/>
              </a:pPr>
              <a:t>‹#›</a:t>
            </a:fld>
            <a:endParaRPr lang="en-US"/>
          </a:p>
        </p:txBody>
      </p:sp>
    </p:spTree>
    <p:extLst>
      <p:ext uri="{BB962C8B-B14F-4D97-AF65-F5344CB8AC3E}">
        <p14:creationId xmlns:p14="http://schemas.microsoft.com/office/powerpoint/2010/main" val="59778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2CF37DF-A32E-4245-ADD9-C18E8A928385}" type="datetimeFigureOut">
              <a:rPr lang="en-US"/>
              <a:pPr>
                <a:defRPr/>
              </a:pPr>
              <a:t>7/24/2013</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8F6C9A6-BA76-498C-9771-D37C2A458FF7}" type="slidenum">
              <a:rPr lang="en-US"/>
              <a:pPr>
                <a:defRPr/>
              </a:pPr>
              <a:t>‹#›</a:t>
            </a:fld>
            <a:endParaRPr lang="en-US"/>
          </a:p>
        </p:txBody>
      </p:sp>
    </p:spTree>
    <p:extLst>
      <p:ext uri="{BB962C8B-B14F-4D97-AF65-F5344CB8AC3E}">
        <p14:creationId xmlns:p14="http://schemas.microsoft.com/office/powerpoint/2010/main" val="39460646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F9AF3E6F-18B5-40B1-80CE-26684BD509D8}" type="datetimeFigureOut">
              <a:rPr lang="en-US"/>
              <a:pPr>
                <a:defRPr/>
              </a:pPr>
              <a:t>7/24/2013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42F6731-C9EA-44B6-AF54-87DF7DBDDFAB}" type="slidenum">
              <a:rPr lang="en-US"/>
              <a:pPr>
                <a:defRPr/>
              </a:pPr>
              <a:t>‹#›</a:t>
            </a:fld>
            <a:endParaRPr lang="en-US"/>
          </a:p>
        </p:txBody>
      </p:sp>
    </p:spTree>
    <p:extLst>
      <p:ext uri="{BB962C8B-B14F-4D97-AF65-F5344CB8AC3E}">
        <p14:creationId xmlns:p14="http://schemas.microsoft.com/office/powerpoint/2010/main" val="22546954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F7B01D7-02D6-45BB-A0F1-82B45D74E394}" type="datetimeFigureOut">
              <a:rPr lang="en-US"/>
              <a:pPr>
                <a:defRPr/>
              </a:pPr>
              <a:t>7/24/2013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C961E8A9-D816-41E4-BFA2-1E04F5AADE71}" type="slidenum">
              <a:rPr lang="en-US"/>
              <a:pPr>
                <a:defRPr/>
              </a:pPr>
              <a:t>‹#›</a:t>
            </a:fld>
            <a:endParaRPr lang="en-US"/>
          </a:p>
        </p:txBody>
      </p:sp>
    </p:spTree>
    <p:extLst>
      <p:ext uri="{BB962C8B-B14F-4D97-AF65-F5344CB8AC3E}">
        <p14:creationId xmlns:p14="http://schemas.microsoft.com/office/powerpoint/2010/main" val="4193263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9F385E72-83DC-4D7F-B0E8-CA461A66F9DF}" type="datetimeFigureOut">
              <a:rPr lang="en-US"/>
              <a:pPr>
                <a:defRPr/>
              </a:pPr>
              <a:t>7/24/2013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C6A259A2-BA4E-4894-A5F3-F5E3F554BB9A}" type="slidenum">
              <a:rPr lang="en-US"/>
              <a:pPr>
                <a:defRPr/>
              </a:pPr>
              <a:t>‹#›</a:t>
            </a:fld>
            <a:endParaRPr lang="en-US"/>
          </a:p>
        </p:txBody>
      </p:sp>
    </p:spTree>
    <p:extLst>
      <p:ext uri="{BB962C8B-B14F-4D97-AF65-F5344CB8AC3E}">
        <p14:creationId xmlns:p14="http://schemas.microsoft.com/office/powerpoint/2010/main" val="37476789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EE76A3C-EC8B-4C50-9CEF-27F4F82D6D38}" type="datetimeFigureOut">
              <a:rPr lang="en-US"/>
              <a:pPr>
                <a:defRPr/>
              </a:pPr>
              <a:t>7/24/2013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726C324-98D1-4549-BCA9-59996ABF4CC3}" type="slidenum">
              <a:rPr lang="en-US"/>
              <a:pPr>
                <a:defRPr/>
              </a:pPr>
              <a:t>‹#›</a:t>
            </a:fld>
            <a:endParaRPr lang="en-US"/>
          </a:p>
        </p:txBody>
      </p:sp>
    </p:spTree>
    <p:extLst>
      <p:ext uri="{BB962C8B-B14F-4D97-AF65-F5344CB8AC3E}">
        <p14:creationId xmlns:p14="http://schemas.microsoft.com/office/powerpoint/2010/main" val="232864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9EBC2FD-5742-4DF6-86F7-D30DAD28DEB0}" type="datetimeFigureOut">
              <a:rPr lang="en-US"/>
              <a:pPr>
                <a:defRPr/>
              </a:pPr>
              <a:t>7/24/2013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8CE29D3-BCE1-4836-A3B5-1BFB80A4B847}" type="slidenum">
              <a:rPr lang="en-US"/>
              <a:pPr>
                <a:defRPr/>
              </a:pPr>
              <a:t>‹#›</a:t>
            </a:fld>
            <a:endParaRPr lang="en-US"/>
          </a:p>
        </p:txBody>
      </p:sp>
    </p:spTree>
    <p:extLst>
      <p:ext uri="{BB962C8B-B14F-4D97-AF65-F5344CB8AC3E}">
        <p14:creationId xmlns:p14="http://schemas.microsoft.com/office/powerpoint/2010/main" val="27106726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866A1F9-118E-47D4-A002-905E76AD46A3}" type="datetimeFigureOut">
              <a:rPr lang="en-US"/>
              <a:pPr>
                <a:defRPr/>
              </a:pPr>
              <a:t>7/24/2013</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6BAB9E19-D0AB-4BB9-AA54-3F5304838BE6}" type="slidenum">
              <a:rPr lang="en-US"/>
              <a:pPr>
                <a:defRPr/>
              </a:pPr>
              <a:t>‹#›</a:t>
            </a:fld>
            <a:endParaRPr lang="en-US"/>
          </a:p>
        </p:txBody>
      </p:sp>
    </p:spTree>
    <p:extLst>
      <p:ext uri="{BB962C8B-B14F-4D97-AF65-F5344CB8AC3E}">
        <p14:creationId xmlns:p14="http://schemas.microsoft.com/office/powerpoint/2010/main" val="379300360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30"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9B13E6FA-3A61-40F6-B429-30E83DA5A510}" type="datetimeFigureOut">
              <a:rPr lang="en-US"/>
              <a:pPr>
                <a:defRPr/>
              </a:pPr>
              <a:t>7/24/2013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3A6077A-3141-40BD-89C7-3429469274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4" r:id="rId2"/>
    <p:sldLayoutId id="2147483719" r:id="rId3"/>
    <p:sldLayoutId id="2147483720" r:id="rId4"/>
    <p:sldLayoutId id="2147483721" r:id="rId5"/>
    <p:sldLayoutId id="2147483722" r:id="rId6"/>
    <p:sldLayoutId id="2147483715" r:id="rId7"/>
    <p:sldLayoutId id="2147483723" r:id="rId8"/>
    <p:sldLayoutId id="2147483724" r:id="rId9"/>
    <p:sldLayoutId id="2147483716" r:id="rId10"/>
    <p:sldLayoutId id="2147483717"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anim calcmode="lin" valueType="num">
                                      <p:cBhvr additive="base">
                                        <p:cTn id="11" dur="500" fill="hold"/>
                                        <p:tgtEl>
                                          <p:spTgt spid="3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anim calcmode="lin" valueType="num">
                                      <p:cBhvr additive="base">
                                        <p:cTn id="15" dur="500" fill="hold"/>
                                        <p:tgtEl>
                                          <p:spTgt spid="3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anim calcmode="lin" valueType="num">
                                      <p:cBhvr additive="base">
                                        <p:cTn id="19" dur="500" fill="hold"/>
                                        <p:tgtEl>
                                          <p:spTgt spid="3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xEl>
                                              <p:pRg st="4" end="4"/>
                                            </p:txEl>
                                          </p:spTgt>
                                        </p:tgtEl>
                                        <p:attrNameLst>
                                          <p:attrName>style.visibility</p:attrName>
                                        </p:attrNameLst>
                                      </p:cBhvr>
                                      <p:to>
                                        <p:strVal val="visible"/>
                                      </p:to>
                                    </p:set>
                                    <p:anim calcmode="lin" valueType="num">
                                      <p:cBhvr additive="base">
                                        <p:cTn id="23" dur="500" fill="hold"/>
                                        <p:tgtEl>
                                          <p:spTgt spid="30">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utoUpdateAnimBg="0">
        <p:tmplLst>
          <p:tmpl lvl="1">
            <p:tnLst>
              <p:par>
                <p:cTn presetID="2" presetClass="entr" presetSubtype="8"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fontAlgn="auto" hangingPunct="1">
              <a:spcAft>
                <a:spcPts val="0"/>
              </a:spcAft>
              <a:defRPr/>
            </a:pPr>
            <a:r>
              <a:rPr lang="en-US" smtClean="0"/>
              <a:t>Chapter 4</a:t>
            </a:r>
          </a:p>
        </p:txBody>
      </p:sp>
      <p:sp>
        <p:nvSpPr>
          <p:cNvPr id="9219" name="Rectangle 3"/>
          <p:cNvSpPr>
            <a:spLocks noGrp="1" noChangeArrowheads="1"/>
          </p:cNvSpPr>
          <p:nvPr>
            <p:ph type="subTitle" idx="1"/>
          </p:nvPr>
        </p:nvSpPr>
        <p:spPr>
          <a:xfrm>
            <a:off x="685800" y="3611563"/>
            <a:ext cx="7772400" cy="1200150"/>
          </a:xfrm>
        </p:spPr>
        <p:txBody>
          <a:bodyPr/>
          <a:lstStyle/>
          <a:p>
            <a:pPr marR="0" algn="ctr" eaLnBrk="1" hangingPunct="1"/>
            <a:r>
              <a:rPr lang="en-US" dirty="0" smtClean="0"/>
              <a:t>Proactive Policing, Directed Patrol, and Other Advancements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80"/>
    </mc:Choice>
    <mc:Fallback xmlns="">
      <p:transition spd="slow" advTm="8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pPr eaLnBrk="1" hangingPunct="1"/>
            <a:r>
              <a:rPr lang="en-US" sz="2000" smtClean="0"/>
              <a:t>Safely ending pursuits</a:t>
            </a:r>
          </a:p>
          <a:p>
            <a:pPr lvl="1" eaLnBrk="1" hangingPunct="1"/>
            <a:r>
              <a:rPr lang="en-US" sz="1800" smtClean="0"/>
              <a:t>Spike strips</a:t>
            </a:r>
          </a:p>
          <a:p>
            <a:pPr lvl="1" eaLnBrk="1" hangingPunct="1"/>
            <a:r>
              <a:rPr lang="en-US" sz="1800" smtClean="0"/>
              <a:t>Titan</a:t>
            </a:r>
          </a:p>
          <a:p>
            <a:pPr eaLnBrk="1" hangingPunct="1"/>
            <a:r>
              <a:rPr lang="en-US" sz="2000" smtClean="0"/>
              <a:t>Gun detectors</a:t>
            </a:r>
          </a:p>
          <a:p>
            <a:pPr lvl="1" eaLnBrk="1" hangingPunct="1"/>
            <a:r>
              <a:rPr lang="en-US" sz="1800" smtClean="0"/>
              <a:t>Shotspotter</a:t>
            </a:r>
          </a:p>
          <a:p>
            <a:pPr eaLnBrk="1" hangingPunct="1"/>
            <a:r>
              <a:rPr lang="en-US" sz="2000" smtClean="0"/>
              <a:t>Less lethal weapons</a:t>
            </a:r>
          </a:p>
          <a:p>
            <a:pPr lvl="1" eaLnBrk="1" hangingPunct="1"/>
            <a:r>
              <a:rPr lang="en-US" sz="1800" smtClean="0"/>
              <a:t>Taser</a:t>
            </a:r>
          </a:p>
          <a:p>
            <a:pPr lvl="1" eaLnBrk="1" hangingPunct="1"/>
            <a:r>
              <a:rPr lang="en-US" sz="1800" smtClean="0"/>
              <a:t>Impact munitions</a:t>
            </a:r>
          </a:p>
          <a:p>
            <a:pPr lvl="1" eaLnBrk="1" hangingPunct="1"/>
            <a:r>
              <a:rPr lang="en-US" sz="1800" smtClean="0"/>
              <a:t>Pepper spray</a:t>
            </a:r>
          </a:p>
          <a:p>
            <a:pPr eaLnBrk="1" hangingPunct="1"/>
            <a:r>
              <a:rPr lang="en-US" sz="2000" smtClean="0"/>
              <a:t>Does it work?</a:t>
            </a:r>
          </a:p>
          <a:p>
            <a:pPr lvl="1" eaLnBrk="1" hangingPunct="1"/>
            <a:r>
              <a:rPr lang="en-US" sz="1800" smtClean="0"/>
              <a:t>????</a:t>
            </a:r>
          </a:p>
        </p:txBody>
      </p:sp>
      <p:sp>
        <p:nvSpPr>
          <p:cNvPr id="12290" name="Rectangle 2"/>
          <p:cNvSpPr>
            <a:spLocks noGrp="1" noChangeArrowheads="1"/>
          </p:cNvSpPr>
          <p:nvPr>
            <p:ph type="title"/>
          </p:nvPr>
        </p:nvSpPr>
        <p:spPr/>
        <p:txBody>
          <a:bodyPr/>
          <a:lstStyle/>
          <a:p>
            <a:pPr eaLnBrk="1" fontAlgn="auto" hangingPunct="1">
              <a:spcAft>
                <a:spcPts val="0"/>
              </a:spcAft>
              <a:defRPr/>
            </a:pPr>
            <a:r>
              <a:rPr lang="en-US" sz="3200" smtClean="0"/>
              <a:t>Technology and Less Lethal Weapons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6018"/>
    </mc:Choice>
    <mc:Fallback xmlns="">
      <p:transition spd="slow" advTm="196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182688" y="2017713"/>
            <a:ext cx="7772400" cy="3925887"/>
          </a:xfrm>
        </p:spPr>
        <p:txBody>
          <a:bodyPr/>
          <a:lstStyle/>
          <a:p>
            <a:pPr eaLnBrk="1" hangingPunct="1"/>
            <a:r>
              <a:rPr lang="en-US" sz="2800" smtClean="0"/>
              <a:t>What is Compstat?</a:t>
            </a:r>
          </a:p>
          <a:p>
            <a:pPr lvl="1" eaLnBrk="1" hangingPunct="1"/>
            <a:r>
              <a:rPr lang="en-US" sz="2400" smtClean="0"/>
              <a:t>New style of management aimed at promoting accountability in police departments</a:t>
            </a:r>
          </a:p>
          <a:p>
            <a:pPr lvl="1" eaLnBrk="1" hangingPunct="1"/>
            <a:r>
              <a:rPr lang="en-US" sz="2400" smtClean="0"/>
              <a:t>Relies on computer analysis, frequent “progress” meetings, and accountability for supervisors</a:t>
            </a:r>
          </a:p>
          <a:p>
            <a:pPr eaLnBrk="1" hangingPunct="1"/>
            <a:r>
              <a:rPr lang="en-US" sz="2800" smtClean="0"/>
              <a:t>Does it work?</a:t>
            </a:r>
          </a:p>
          <a:p>
            <a:pPr lvl="1" eaLnBrk="1" hangingPunct="1"/>
            <a:r>
              <a:rPr lang="en-US" sz="2400" smtClean="0"/>
              <a:t>Remains to be seen</a:t>
            </a:r>
          </a:p>
        </p:txBody>
      </p:sp>
      <p:sp>
        <p:nvSpPr>
          <p:cNvPr id="13314" name="Rectangle 2"/>
          <p:cNvSpPr>
            <a:spLocks noGrp="1" noChangeArrowheads="1"/>
          </p:cNvSpPr>
          <p:nvPr>
            <p:ph type="title"/>
          </p:nvPr>
        </p:nvSpPr>
        <p:spPr/>
        <p:txBody>
          <a:bodyPr/>
          <a:lstStyle/>
          <a:p>
            <a:pPr eaLnBrk="1" fontAlgn="auto" hangingPunct="1">
              <a:spcAft>
                <a:spcPts val="0"/>
              </a:spcAft>
              <a:defRPr/>
            </a:pPr>
            <a:r>
              <a:rPr lang="en-US" sz="3200" smtClean="0"/>
              <a:t>Compstat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2373"/>
    </mc:Choice>
    <mc:Fallback xmlns="">
      <p:transition spd="slow" advTm="62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Chapter four summary and conclusions.</a:t>
            </a:r>
            <a:endParaRPr lang="en-US" dirty="0"/>
          </a:p>
        </p:txBody>
      </p:sp>
      <p:sp>
        <p:nvSpPr>
          <p:cNvPr id="3" name="Title 2"/>
          <p:cNvSpPr>
            <a:spLocks noGrp="1"/>
          </p:cNvSpPr>
          <p:nvPr>
            <p:ph type="title"/>
          </p:nvPr>
        </p:nvSpPr>
        <p:spPr/>
        <p:txBody>
          <a:bodyPr/>
          <a:lstStyle/>
          <a:p>
            <a:r>
              <a:rPr lang="en-US" dirty="0" smtClean="0"/>
              <a:t>Summary and Conclusions</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5116760"/>
      </p:ext>
    </p:extLst>
  </p:cSld>
  <p:clrMapOvr>
    <a:masterClrMapping/>
  </p:clrMapOvr>
  <mc:AlternateContent xmlns:mc="http://schemas.openxmlformats.org/markup-compatibility/2006" xmlns:p14="http://schemas.microsoft.com/office/powerpoint/2010/main">
    <mc:Choice Requires="p14">
      <p:transition spd="slow" p14:dur="2000" advTm="75013"/>
    </mc:Choice>
    <mc:Fallback xmlns="">
      <p:transition spd="slow" advTm="75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182688" y="2017713"/>
            <a:ext cx="7772400" cy="4002087"/>
          </a:xfrm>
        </p:spPr>
        <p:txBody>
          <a:bodyPr/>
          <a:lstStyle/>
          <a:p>
            <a:pPr eaLnBrk="1" hangingPunct="1">
              <a:lnSpc>
                <a:spcPct val="90000"/>
              </a:lnSpc>
            </a:pPr>
            <a:r>
              <a:rPr lang="en-US" sz="2400" smtClean="0"/>
              <a:t>Compare proactive arrests with reactive arrests</a:t>
            </a:r>
          </a:p>
          <a:p>
            <a:pPr lvl="1" eaLnBrk="1" hangingPunct="1">
              <a:lnSpc>
                <a:spcPct val="90000"/>
              </a:lnSpc>
            </a:pPr>
            <a:r>
              <a:rPr lang="en-US" sz="2000" smtClean="0"/>
              <a:t>Reactive waits until call for service</a:t>
            </a:r>
          </a:p>
          <a:p>
            <a:pPr lvl="1" eaLnBrk="1" hangingPunct="1">
              <a:lnSpc>
                <a:spcPct val="90000"/>
              </a:lnSpc>
            </a:pPr>
            <a:r>
              <a:rPr lang="en-US" sz="2000" smtClean="0"/>
              <a:t>Proactive consists of police-initiated arrests</a:t>
            </a:r>
          </a:p>
          <a:p>
            <a:pPr eaLnBrk="1" hangingPunct="1">
              <a:lnSpc>
                <a:spcPct val="90000"/>
              </a:lnSpc>
            </a:pPr>
            <a:r>
              <a:rPr lang="en-US" sz="2400" smtClean="0"/>
              <a:t>Not based on possibility of crime being committed</a:t>
            </a:r>
          </a:p>
          <a:p>
            <a:pPr eaLnBrk="1" hangingPunct="1">
              <a:lnSpc>
                <a:spcPct val="90000"/>
              </a:lnSpc>
            </a:pPr>
            <a:r>
              <a:rPr lang="en-US" sz="2400" smtClean="0"/>
              <a:t>Also distinguish between proactive arrests and directed patrol</a:t>
            </a:r>
          </a:p>
          <a:p>
            <a:pPr lvl="1" eaLnBrk="1" hangingPunct="1">
              <a:lnSpc>
                <a:spcPct val="90000"/>
              </a:lnSpc>
            </a:pPr>
            <a:r>
              <a:rPr lang="en-US" sz="2000" smtClean="0"/>
              <a:t>Proactive arrest focus is on criminals and crime</a:t>
            </a:r>
          </a:p>
          <a:p>
            <a:pPr lvl="1" eaLnBrk="1" hangingPunct="1">
              <a:lnSpc>
                <a:spcPct val="90000"/>
              </a:lnSpc>
            </a:pPr>
            <a:r>
              <a:rPr lang="en-US" sz="2000" smtClean="0"/>
              <a:t>Directed patrol is concerned with areas (e.g., hot spots)</a:t>
            </a:r>
          </a:p>
          <a:p>
            <a:pPr eaLnBrk="1" hangingPunct="1">
              <a:lnSpc>
                <a:spcPct val="90000"/>
              </a:lnSpc>
            </a:pPr>
            <a:endParaRPr lang="en-US" sz="2400" smtClean="0"/>
          </a:p>
        </p:txBody>
      </p:sp>
      <p:sp>
        <p:nvSpPr>
          <p:cNvPr id="4098" name="Rectangle 2"/>
          <p:cNvSpPr>
            <a:spLocks noGrp="1" noChangeArrowheads="1"/>
          </p:cNvSpPr>
          <p:nvPr>
            <p:ph type="title"/>
          </p:nvPr>
        </p:nvSpPr>
        <p:spPr/>
        <p:txBody>
          <a:bodyPr/>
          <a:lstStyle/>
          <a:p>
            <a:pPr eaLnBrk="1" fontAlgn="auto" hangingPunct="1">
              <a:spcAft>
                <a:spcPts val="0"/>
              </a:spcAft>
              <a:defRPr/>
            </a:pPr>
            <a:r>
              <a:rPr lang="en-US" sz="3200" smtClean="0"/>
              <a:t>Proactive Arrests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3348"/>
    </mc:Choice>
    <mc:Fallback xmlns="">
      <p:transition spd="slow" advTm="123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pPr eaLnBrk="1" hangingPunct="1"/>
            <a:r>
              <a:rPr lang="en-US" sz="2400" smtClean="0"/>
              <a:t>Crackdown</a:t>
            </a:r>
          </a:p>
          <a:p>
            <a:pPr lvl="1" eaLnBrk="1" hangingPunct="1"/>
            <a:r>
              <a:rPr lang="en-US" sz="2000" smtClean="0"/>
              <a:t>Police flood an area known for problems and seek to remove the criminal element</a:t>
            </a:r>
          </a:p>
          <a:p>
            <a:pPr lvl="1" eaLnBrk="1" hangingPunct="1"/>
            <a:r>
              <a:rPr lang="en-US" sz="2000" smtClean="0"/>
              <a:t>It is the “weeding” in “weed and seed”</a:t>
            </a:r>
          </a:p>
          <a:p>
            <a:pPr eaLnBrk="1" hangingPunct="1"/>
            <a:r>
              <a:rPr lang="en-US" sz="2400" smtClean="0"/>
              <a:t>What does the research show?</a:t>
            </a:r>
          </a:p>
          <a:p>
            <a:pPr lvl="1" eaLnBrk="1" hangingPunct="1"/>
            <a:r>
              <a:rPr lang="en-US" sz="2000" smtClean="0"/>
              <a:t>It is not 100% supportive of the strategy</a:t>
            </a:r>
          </a:p>
          <a:p>
            <a:pPr lvl="1" eaLnBrk="1" hangingPunct="1"/>
            <a:r>
              <a:rPr lang="en-US" sz="2000" smtClean="0"/>
              <a:t>May (1) not address root causes, (2) push crime into surrounding areas, (3) only fix the problem temporarily, (4) increase risks to those on drugs, and (5) increase fear in the neighborhood</a:t>
            </a:r>
          </a:p>
        </p:txBody>
      </p:sp>
      <p:sp>
        <p:nvSpPr>
          <p:cNvPr id="5122" name="Rectangle 2"/>
          <p:cNvSpPr>
            <a:spLocks noGrp="1" noChangeArrowheads="1"/>
          </p:cNvSpPr>
          <p:nvPr>
            <p:ph type="title"/>
          </p:nvPr>
        </p:nvSpPr>
        <p:spPr/>
        <p:txBody>
          <a:bodyPr/>
          <a:lstStyle/>
          <a:p>
            <a:pPr eaLnBrk="1" fontAlgn="auto" hangingPunct="1">
              <a:spcAft>
                <a:spcPts val="0"/>
              </a:spcAft>
              <a:defRPr/>
            </a:pPr>
            <a:r>
              <a:rPr lang="en-US" sz="3200" smtClean="0"/>
              <a:t>Targeting Drug Offenders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3713"/>
    </mc:Choice>
    <mc:Fallback xmlns="">
      <p:transition spd="slow" advTm="937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66800" y="1828800"/>
            <a:ext cx="7772400" cy="4114800"/>
          </a:xfrm>
        </p:spPr>
        <p:txBody>
          <a:bodyPr>
            <a:normAutofit lnSpcReduction="10000"/>
          </a:bodyPr>
          <a:lstStyle/>
          <a:p>
            <a:pPr marL="365760" indent="-256032" eaLnBrk="1" fontAlgn="auto" hangingPunct="1">
              <a:spcAft>
                <a:spcPts val="0"/>
              </a:spcAft>
              <a:buFont typeface="Wingdings 3"/>
              <a:buChar char=""/>
              <a:defRPr/>
            </a:pPr>
            <a:r>
              <a:rPr lang="en-US" sz="2400" smtClean="0"/>
              <a:t>What is directed patrol?</a:t>
            </a:r>
          </a:p>
          <a:p>
            <a:pPr marL="621792" lvl="1" eaLnBrk="1" fontAlgn="auto" hangingPunct="1">
              <a:spcBef>
                <a:spcPts val="324"/>
              </a:spcBef>
              <a:spcAft>
                <a:spcPts val="0"/>
              </a:spcAft>
              <a:buFont typeface="Verdana"/>
              <a:buChar char="◦"/>
              <a:defRPr/>
            </a:pPr>
            <a:r>
              <a:rPr lang="en-US" sz="2000" smtClean="0"/>
              <a:t>Patrol with direction!</a:t>
            </a:r>
          </a:p>
          <a:p>
            <a:pPr marL="621792" lvl="1" eaLnBrk="1" fontAlgn="auto" hangingPunct="1">
              <a:spcBef>
                <a:spcPts val="324"/>
              </a:spcBef>
              <a:spcAft>
                <a:spcPts val="0"/>
              </a:spcAft>
              <a:buFont typeface="Verdana"/>
              <a:buChar char="◦"/>
              <a:defRPr/>
            </a:pPr>
            <a:r>
              <a:rPr lang="en-US" sz="2000" smtClean="0"/>
              <a:t>Concentrating police presence in areas where it is needed most</a:t>
            </a:r>
          </a:p>
          <a:p>
            <a:pPr marL="365760" indent="-256032" eaLnBrk="1" fontAlgn="auto" hangingPunct="1">
              <a:spcAft>
                <a:spcPts val="0"/>
              </a:spcAft>
              <a:buFont typeface="Wingdings 3"/>
              <a:buChar char=""/>
              <a:defRPr/>
            </a:pPr>
            <a:r>
              <a:rPr lang="en-US" sz="2400" smtClean="0"/>
              <a:t>Some terminology that comes up when discussing directed patrol</a:t>
            </a:r>
          </a:p>
          <a:p>
            <a:pPr marL="621792" lvl="1" eaLnBrk="1" fontAlgn="auto" hangingPunct="1">
              <a:spcBef>
                <a:spcPts val="324"/>
              </a:spcBef>
              <a:spcAft>
                <a:spcPts val="0"/>
              </a:spcAft>
              <a:buFont typeface="Verdana"/>
              <a:buChar char="◦"/>
              <a:defRPr/>
            </a:pPr>
            <a:r>
              <a:rPr lang="en-US" sz="2000" smtClean="0"/>
              <a:t>Hot spots</a:t>
            </a:r>
          </a:p>
          <a:p>
            <a:pPr marL="621792" lvl="1" eaLnBrk="1" fontAlgn="auto" hangingPunct="1">
              <a:spcBef>
                <a:spcPts val="324"/>
              </a:spcBef>
              <a:spcAft>
                <a:spcPts val="0"/>
              </a:spcAft>
              <a:buFont typeface="Verdana"/>
              <a:buChar char="◦"/>
              <a:defRPr/>
            </a:pPr>
            <a:r>
              <a:rPr lang="en-US" sz="2000" smtClean="0"/>
              <a:t>Hot times</a:t>
            </a:r>
          </a:p>
          <a:p>
            <a:pPr marL="621792" lvl="1" eaLnBrk="1" fontAlgn="auto" hangingPunct="1">
              <a:spcBef>
                <a:spcPts val="324"/>
              </a:spcBef>
              <a:spcAft>
                <a:spcPts val="0"/>
              </a:spcAft>
              <a:buFont typeface="Verdana"/>
              <a:buChar char="◦"/>
              <a:defRPr/>
            </a:pPr>
            <a:r>
              <a:rPr lang="en-US" sz="2000" smtClean="0"/>
              <a:t>Crime peaks</a:t>
            </a:r>
          </a:p>
          <a:p>
            <a:pPr marL="621792" lvl="1" eaLnBrk="1" fontAlgn="auto" hangingPunct="1">
              <a:spcBef>
                <a:spcPts val="324"/>
              </a:spcBef>
              <a:spcAft>
                <a:spcPts val="0"/>
              </a:spcAft>
              <a:buFont typeface="Verdana"/>
              <a:buChar char="◦"/>
              <a:defRPr/>
            </a:pPr>
            <a:r>
              <a:rPr lang="en-US" sz="2000" smtClean="0"/>
              <a:t>Saturation patrols</a:t>
            </a:r>
          </a:p>
          <a:p>
            <a:pPr marL="621792" lvl="1" eaLnBrk="1" fontAlgn="auto" hangingPunct="1">
              <a:spcBef>
                <a:spcPts val="324"/>
              </a:spcBef>
              <a:spcAft>
                <a:spcPts val="0"/>
              </a:spcAft>
              <a:buFont typeface="Verdana"/>
              <a:buChar char="◦"/>
              <a:defRPr/>
            </a:pPr>
            <a:r>
              <a:rPr lang="en-US" sz="2000" smtClean="0"/>
              <a:t>Focused patrol</a:t>
            </a:r>
          </a:p>
          <a:p>
            <a:pPr marL="621792" lvl="1" eaLnBrk="1" fontAlgn="auto" hangingPunct="1">
              <a:spcBef>
                <a:spcPts val="324"/>
              </a:spcBef>
              <a:spcAft>
                <a:spcPts val="0"/>
              </a:spcAft>
              <a:buFont typeface="Verdana"/>
              <a:buChar char="◦"/>
              <a:defRPr/>
            </a:pPr>
            <a:r>
              <a:rPr lang="en-US" sz="2000" smtClean="0"/>
              <a:t>Crime mapping</a:t>
            </a:r>
          </a:p>
        </p:txBody>
      </p:sp>
      <p:sp>
        <p:nvSpPr>
          <p:cNvPr id="6146" name="Rectangle 2"/>
          <p:cNvSpPr>
            <a:spLocks noGrp="1" noChangeArrowheads="1"/>
          </p:cNvSpPr>
          <p:nvPr>
            <p:ph type="title"/>
          </p:nvPr>
        </p:nvSpPr>
        <p:spPr/>
        <p:txBody>
          <a:bodyPr/>
          <a:lstStyle/>
          <a:p>
            <a:pPr eaLnBrk="1" fontAlgn="auto" hangingPunct="1">
              <a:spcAft>
                <a:spcPts val="0"/>
              </a:spcAft>
              <a:defRPr/>
            </a:pPr>
            <a:r>
              <a:rPr lang="en-US" sz="3200" smtClean="0"/>
              <a:t>Directed Patrol</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6146"/>
    </mc:Choice>
    <mc:Fallback xmlns="">
      <p:transition spd="slow" advTm="861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1182688" y="2017713"/>
            <a:ext cx="7772400" cy="3925887"/>
          </a:xfrm>
        </p:spPr>
        <p:txBody>
          <a:bodyPr/>
          <a:lstStyle/>
          <a:p>
            <a:pPr eaLnBrk="1" hangingPunct="1"/>
            <a:r>
              <a:rPr lang="en-US" smtClean="0"/>
              <a:t>Much research is available on directed patrol of gun violence hot spots</a:t>
            </a:r>
          </a:p>
          <a:p>
            <a:pPr lvl="1" eaLnBrk="1" hangingPunct="1"/>
            <a:r>
              <a:rPr lang="en-US" smtClean="0"/>
              <a:t>Kansas City Gun Experiment</a:t>
            </a:r>
          </a:p>
          <a:p>
            <a:pPr lvl="1" eaLnBrk="1" hangingPunct="1"/>
            <a:r>
              <a:rPr lang="en-US" smtClean="0"/>
              <a:t>Indianapolis Police Department</a:t>
            </a:r>
          </a:p>
          <a:p>
            <a:pPr eaLnBrk="1" hangingPunct="1"/>
            <a:r>
              <a:rPr lang="en-US" smtClean="0"/>
              <a:t>What does it show?</a:t>
            </a:r>
          </a:p>
          <a:p>
            <a:pPr lvl="1" eaLnBrk="1" hangingPunct="1"/>
            <a:r>
              <a:rPr lang="en-US" smtClean="0"/>
              <a:t>Directed patrol appears effective</a:t>
            </a:r>
          </a:p>
        </p:txBody>
      </p:sp>
      <p:sp>
        <p:nvSpPr>
          <p:cNvPr id="7170" name="Rectangle 2"/>
          <p:cNvSpPr>
            <a:spLocks noGrp="1" noChangeArrowheads="1"/>
          </p:cNvSpPr>
          <p:nvPr>
            <p:ph type="title"/>
          </p:nvPr>
        </p:nvSpPr>
        <p:spPr/>
        <p:txBody>
          <a:bodyPr/>
          <a:lstStyle/>
          <a:p>
            <a:pPr eaLnBrk="1" fontAlgn="auto" hangingPunct="1">
              <a:spcAft>
                <a:spcPts val="0"/>
              </a:spcAft>
              <a:defRPr/>
            </a:pPr>
            <a:r>
              <a:rPr lang="en-US" sz="3200" smtClean="0"/>
              <a:t>Directed Patrol of Gun Violence Hot Spots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1161"/>
    </mc:Choice>
    <mc:Fallback xmlns="">
      <p:transition spd="slow" advTm="61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182688" y="2017713"/>
            <a:ext cx="7772400" cy="4154487"/>
          </a:xfrm>
        </p:spPr>
        <p:txBody>
          <a:bodyPr/>
          <a:lstStyle/>
          <a:p>
            <a:pPr eaLnBrk="1" hangingPunct="1">
              <a:lnSpc>
                <a:spcPct val="90000"/>
              </a:lnSpc>
            </a:pPr>
            <a:r>
              <a:rPr lang="en-US" sz="2800" smtClean="0"/>
              <a:t>Wilson and Kelling put forth the broken windows thesis in 1982</a:t>
            </a:r>
          </a:p>
          <a:p>
            <a:pPr eaLnBrk="1" hangingPunct="1">
              <a:lnSpc>
                <a:spcPct val="90000"/>
              </a:lnSpc>
            </a:pPr>
            <a:r>
              <a:rPr lang="en-US" sz="2800" smtClean="0"/>
              <a:t>What did they argue?</a:t>
            </a:r>
          </a:p>
          <a:p>
            <a:pPr lvl="1" eaLnBrk="1" hangingPunct="1">
              <a:lnSpc>
                <a:spcPct val="90000"/>
              </a:lnSpc>
            </a:pPr>
            <a:r>
              <a:rPr lang="en-US" sz="2400" smtClean="0"/>
              <a:t>If low levels of disorder and deviance are not prioritized, more serious crime will likely follow</a:t>
            </a:r>
          </a:p>
          <a:p>
            <a:pPr eaLnBrk="1" hangingPunct="1">
              <a:lnSpc>
                <a:spcPct val="90000"/>
              </a:lnSpc>
            </a:pPr>
            <a:r>
              <a:rPr lang="en-US" sz="2800" smtClean="0"/>
              <a:t>The policy implication?</a:t>
            </a:r>
          </a:p>
          <a:p>
            <a:pPr lvl="1" eaLnBrk="1" hangingPunct="1">
              <a:lnSpc>
                <a:spcPct val="90000"/>
              </a:lnSpc>
            </a:pPr>
            <a:r>
              <a:rPr lang="en-US" sz="2400" smtClean="0"/>
              <a:t>Aggressive enforcement of low-level offenses</a:t>
            </a:r>
          </a:p>
          <a:p>
            <a:pPr eaLnBrk="1" hangingPunct="1">
              <a:lnSpc>
                <a:spcPct val="90000"/>
              </a:lnSpc>
            </a:pPr>
            <a:r>
              <a:rPr lang="en-US" sz="2800" smtClean="0"/>
              <a:t>Does it work?</a:t>
            </a:r>
          </a:p>
          <a:p>
            <a:pPr lvl="1" eaLnBrk="1" hangingPunct="1">
              <a:lnSpc>
                <a:spcPct val="90000"/>
              </a:lnSpc>
            </a:pPr>
            <a:r>
              <a:rPr lang="en-US" sz="2400" smtClean="0"/>
              <a:t>Probably, but there isn’t much research</a:t>
            </a:r>
          </a:p>
        </p:txBody>
      </p:sp>
      <p:sp>
        <p:nvSpPr>
          <p:cNvPr id="8194" name="Rectangle 2"/>
          <p:cNvSpPr>
            <a:spLocks noGrp="1" noChangeArrowheads="1"/>
          </p:cNvSpPr>
          <p:nvPr>
            <p:ph type="title"/>
          </p:nvPr>
        </p:nvSpPr>
        <p:spPr/>
        <p:txBody>
          <a:bodyPr/>
          <a:lstStyle/>
          <a:p>
            <a:pPr eaLnBrk="1" fontAlgn="auto" hangingPunct="1">
              <a:spcAft>
                <a:spcPts val="0"/>
              </a:spcAft>
              <a:defRPr/>
            </a:pPr>
            <a:r>
              <a:rPr lang="en-US" sz="3600" smtClean="0"/>
              <a:t>Broken Windows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2766"/>
    </mc:Choice>
    <mc:Fallback xmlns="">
      <p:transition spd="slow" advTm="132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1182688" y="2017713"/>
            <a:ext cx="7772400" cy="4002087"/>
          </a:xfrm>
        </p:spPr>
        <p:txBody>
          <a:bodyPr/>
          <a:lstStyle/>
          <a:p>
            <a:pPr eaLnBrk="1" hangingPunct="1"/>
            <a:r>
              <a:rPr lang="en-US" smtClean="0"/>
              <a:t>What are police-corrections partnerships?</a:t>
            </a:r>
          </a:p>
          <a:p>
            <a:pPr lvl="1" eaLnBrk="1" hangingPunct="1"/>
            <a:r>
              <a:rPr lang="en-US" smtClean="0"/>
              <a:t>Partnership between either probation or parole officers and police officers</a:t>
            </a:r>
          </a:p>
          <a:p>
            <a:pPr eaLnBrk="1" hangingPunct="1"/>
            <a:r>
              <a:rPr lang="en-US" smtClean="0"/>
              <a:t>Does it work?</a:t>
            </a:r>
          </a:p>
          <a:p>
            <a:pPr lvl="1" eaLnBrk="1" hangingPunct="1"/>
            <a:r>
              <a:rPr lang="en-US" smtClean="0"/>
              <a:t>Evidence inconclusive </a:t>
            </a:r>
          </a:p>
        </p:txBody>
      </p:sp>
      <p:sp>
        <p:nvSpPr>
          <p:cNvPr id="9218" name="Rectangle 2"/>
          <p:cNvSpPr>
            <a:spLocks noGrp="1" noChangeArrowheads="1"/>
          </p:cNvSpPr>
          <p:nvPr>
            <p:ph type="title"/>
          </p:nvPr>
        </p:nvSpPr>
        <p:spPr/>
        <p:txBody>
          <a:bodyPr/>
          <a:lstStyle/>
          <a:p>
            <a:pPr eaLnBrk="1" fontAlgn="auto" hangingPunct="1">
              <a:spcAft>
                <a:spcPts val="0"/>
              </a:spcAft>
              <a:defRPr/>
            </a:pPr>
            <a:r>
              <a:rPr lang="en-US" sz="3600" smtClean="0"/>
              <a:t>Police-Corrections Partnerships</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4476"/>
    </mc:Choice>
    <mc:Fallback xmlns="">
      <p:transition spd="slow" advTm="744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182688" y="2017713"/>
            <a:ext cx="7772400" cy="4002087"/>
          </a:xfrm>
        </p:spPr>
        <p:txBody>
          <a:bodyPr/>
          <a:lstStyle/>
          <a:p>
            <a:pPr eaLnBrk="1" hangingPunct="1"/>
            <a:r>
              <a:rPr lang="en-US" smtClean="0"/>
              <a:t>Law enforcement agencies often join together to combat the drug problem</a:t>
            </a:r>
          </a:p>
          <a:p>
            <a:pPr eaLnBrk="1" hangingPunct="1"/>
            <a:r>
              <a:rPr lang="en-US" smtClean="0"/>
              <a:t>Example</a:t>
            </a:r>
          </a:p>
          <a:p>
            <a:pPr lvl="1" eaLnBrk="1" hangingPunct="1"/>
            <a:r>
              <a:rPr lang="en-US" smtClean="0"/>
              <a:t>California’s CAMP program</a:t>
            </a:r>
          </a:p>
          <a:p>
            <a:pPr eaLnBrk="1" hangingPunct="1"/>
            <a:r>
              <a:rPr lang="en-US" smtClean="0"/>
              <a:t>Do multijurisdictional drug task forces work?</a:t>
            </a:r>
          </a:p>
          <a:p>
            <a:pPr lvl="1" eaLnBrk="1" hangingPunct="1"/>
            <a:r>
              <a:rPr lang="en-US" smtClean="0"/>
              <a:t>We don’t know</a:t>
            </a:r>
          </a:p>
        </p:txBody>
      </p:sp>
      <p:sp>
        <p:nvSpPr>
          <p:cNvPr id="10242" name="Rectangle 2"/>
          <p:cNvSpPr>
            <a:spLocks noGrp="1" noChangeArrowheads="1"/>
          </p:cNvSpPr>
          <p:nvPr>
            <p:ph type="title"/>
          </p:nvPr>
        </p:nvSpPr>
        <p:spPr/>
        <p:txBody>
          <a:bodyPr/>
          <a:lstStyle/>
          <a:p>
            <a:pPr eaLnBrk="1" fontAlgn="auto" hangingPunct="1">
              <a:spcAft>
                <a:spcPts val="0"/>
              </a:spcAft>
              <a:defRPr/>
            </a:pPr>
            <a:r>
              <a:rPr lang="en-US" sz="3600" smtClean="0"/>
              <a:t>Multijurisdictional Drug Task Forces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8919"/>
    </mc:Choice>
    <mc:Fallback xmlns="">
      <p:transition spd="slow" advTm="689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pPr eaLnBrk="1" hangingPunct="1"/>
            <a:r>
              <a:rPr lang="en-US" smtClean="0"/>
              <a:t>Police train with military personnel</a:t>
            </a:r>
          </a:p>
          <a:p>
            <a:pPr eaLnBrk="1" hangingPunct="1"/>
            <a:r>
              <a:rPr lang="en-US" smtClean="0"/>
              <a:t>PPUs are growing and mandates are broadening</a:t>
            </a:r>
          </a:p>
          <a:p>
            <a:pPr eaLnBrk="1" hangingPunct="1"/>
            <a:r>
              <a:rPr lang="en-US" smtClean="0"/>
              <a:t>National guard at borders (violation of Posse Comitatus?)</a:t>
            </a:r>
          </a:p>
        </p:txBody>
      </p:sp>
      <p:sp>
        <p:nvSpPr>
          <p:cNvPr id="11266" name="Rectangle 2"/>
          <p:cNvSpPr>
            <a:spLocks noGrp="1" noChangeArrowheads="1"/>
          </p:cNvSpPr>
          <p:nvPr>
            <p:ph type="title"/>
          </p:nvPr>
        </p:nvSpPr>
        <p:spPr/>
        <p:txBody>
          <a:bodyPr/>
          <a:lstStyle/>
          <a:p>
            <a:pPr eaLnBrk="1" fontAlgn="auto" hangingPunct="1">
              <a:spcAft>
                <a:spcPts val="0"/>
              </a:spcAft>
              <a:defRPr/>
            </a:pPr>
            <a:r>
              <a:rPr lang="en-US" sz="3200" smtClean="0"/>
              <a:t>Militarization</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7735"/>
    </mc:Choice>
    <mc:Fallback xmlns="">
      <p:transition spd="slow" advTm="1277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483</TotalTime>
  <Words>450</Words>
  <Application>Microsoft Office PowerPoint</Application>
  <PresentationFormat>On-screen Show (4:3)</PresentationFormat>
  <Paragraphs>88</Paragraphs>
  <Slides>12</Slides>
  <Notes>11</Notes>
  <HiddenSlides>0</HiddenSlides>
  <MMClips>12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Chapter 4</vt:lpstr>
      <vt:lpstr>Proactive Arrests</vt:lpstr>
      <vt:lpstr>Targeting Drug Offenders</vt:lpstr>
      <vt:lpstr>Directed Patrol</vt:lpstr>
      <vt:lpstr>Directed Patrol of Gun Violence Hot Spots</vt:lpstr>
      <vt:lpstr>Broken Windows </vt:lpstr>
      <vt:lpstr>Police-Corrections Partnerships</vt:lpstr>
      <vt:lpstr>Multijurisdictional Drug Task Forces</vt:lpstr>
      <vt:lpstr>Militarization</vt:lpstr>
      <vt:lpstr>Technology and Less Lethal Weapons</vt:lpstr>
      <vt:lpstr>Compstat</vt:lpstr>
      <vt:lpstr>Summary and Conclusions</vt:lpstr>
    </vt:vector>
  </TitlesOfParts>
  <Company>CSUSB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jworrall</dc:creator>
  <cp:lastModifiedBy>Rick</cp:lastModifiedBy>
  <cp:revision>23</cp:revision>
  <dcterms:created xsi:type="dcterms:W3CDTF">2004-10-12T19:54:29Z</dcterms:created>
  <dcterms:modified xsi:type="dcterms:W3CDTF">2013-07-24T21:52:45Z</dcterms:modified>
</cp:coreProperties>
</file>